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3234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91896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453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549734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51449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223397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912819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56862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676942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07098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9759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66608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50261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507998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0101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63099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3/20/2019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927650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solidFill>
                  <a:srgbClr val="0070C0"/>
                </a:solidFill>
                <a:latin typeface="Times New Roman" panose="02020603050405020304" pitchFamily="18" charset="0"/>
                <a:cs typeface="Times New Roman" panose="02020603050405020304" pitchFamily="18" charset="0"/>
              </a:rPr>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lvl="0" indent="0" algn="ctr">
              <a:buNone/>
            </a:pPr>
            <a:r>
              <a:rPr lang="en-IN" sz="1600" dirty="0" smtClean="0">
                <a:solidFill>
                  <a:prstClr val="black">
                    <a:tint val="75000"/>
                  </a:prstClr>
                </a:solidFill>
                <a:latin typeface="Times New Roman" panose="02020603050405020304" pitchFamily="18" charset="0"/>
                <a:cs typeface="Times New Roman" panose="02020603050405020304" pitchFamily="18" charset="0"/>
              </a:rPr>
              <a:t>                                                 </a:t>
            </a:r>
            <a:endParaRPr lang="en-IN" sz="1600" dirty="0">
              <a:solidFill>
                <a:prstClr val="black">
                  <a:tint val="75000"/>
                </a:prstClr>
              </a:solidFill>
              <a:latin typeface="Times New Roman" panose="02020603050405020304" pitchFamily="18" charset="0"/>
              <a:cs typeface="Times New Roman" panose="02020603050405020304" pitchFamily="18" charset="0"/>
            </a:endParaRPr>
          </a:p>
          <a:p>
            <a:pPr marL="0" lvl="0" indent="0" algn="ctr">
              <a:buNone/>
            </a:pPr>
            <a:r>
              <a:rPr lang="en-IN" sz="2800" dirty="0">
                <a:solidFill>
                  <a:srgbClr val="00B0F0"/>
                </a:solidFill>
                <a:latin typeface="Times New Roman" panose="02020603050405020304" pitchFamily="18" charset="0"/>
                <a:cs typeface="Times New Roman" panose="02020603050405020304" pitchFamily="18" charset="0"/>
              </a:rPr>
              <a:t>                                  </a:t>
            </a:r>
            <a:endParaRPr lang="en-IN" sz="2800" dirty="0" smtClean="0">
              <a:solidFill>
                <a:srgbClr val="00B0F0"/>
              </a:solidFill>
              <a:latin typeface="Times New Roman" panose="02020603050405020304" pitchFamily="18" charset="0"/>
              <a:cs typeface="Times New Roman" panose="02020603050405020304" pitchFamily="18" charset="0"/>
            </a:endParaRPr>
          </a:p>
          <a:p>
            <a:pPr marL="0" lvl="0" indent="0" algn="ctr">
              <a:buNone/>
            </a:pPr>
            <a:endParaRPr lang="en-IN" sz="2800" dirty="0">
              <a:solidFill>
                <a:srgbClr val="00B0F0"/>
              </a:solidFill>
              <a:latin typeface="Times New Roman" panose="02020603050405020304" pitchFamily="18" charset="0"/>
              <a:cs typeface="Times New Roman" panose="02020603050405020304" pitchFamily="18" charset="0"/>
            </a:endParaRPr>
          </a:p>
          <a:p>
            <a:pPr marL="0" lvl="0" indent="0" algn="ctr">
              <a:buNone/>
            </a:pPr>
            <a:endParaRPr lang="en-IN" sz="2800" dirty="0" smtClean="0">
              <a:solidFill>
                <a:srgbClr val="00B0F0"/>
              </a:solidFill>
              <a:latin typeface="Times New Roman" panose="02020603050405020304" pitchFamily="18" charset="0"/>
              <a:cs typeface="Times New Roman" panose="02020603050405020304" pitchFamily="18" charset="0"/>
            </a:endParaRPr>
          </a:p>
          <a:p>
            <a:pPr marL="0" lvl="0" indent="0" algn="ctr">
              <a:buNone/>
            </a:pPr>
            <a:endParaRPr lang="en-IN" sz="2800" dirty="0">
              <a:solidFill>
                <a:srgbClr val="00B0F0"/>
              </a:solidFill>
              <a:latin typeface="Times New Roman" panose="02020603050405020304" pitchFamily="18" charset="0"/>
              <a:cs typeface="Times New Roman" panose="02020603050405020304" pitchFamily="18" charset="0"/>
            </a:endParaRPr>
          </a:p>
          <a:p>
            <a:pPr marL="0" lvl="0" indent="0" algn="ctr">
              <a:buNone/>
            </a:pPr>
            <a:r>
              <a:rPr lang="en-IN" sz="2800" dirty="0" smtClean="0">
                <a:solidFill>
                  <a:srgbClr val="00B0F0"/>
                </a:solidFill>
                <a:latin typeface="Times New Roman" panose="02020603050405020304" pitchFamily="18" charset="0"/>
                <a:cs typeface="Times New Roman" panose="02020603050405020304" pitchFamily="18" charset="0"/>
              </a:rPr>
              <a:t>BY</a:t>
            </a:r>
          </a:p>
          <a:p>
            <a:pPr marL="0" lvl="0" indent="0" algn="ctr">
              <a:buNone/>
            </a:pPr>
            <a:r>
              <a:rPr lang="en-IN" sz="2800" smtClean="0">
                <a:solidFill>
                  <a:srgbClr val="FF0000"/>
                </a:solidFill>
                <a:latin typeface="Times New Roman" panose="02020603050405020304" pitchFamily="18" charset="0"/>
                <a:cs typeface="Times New Roman" panose="02020603050405020304" pitchFamily="18" charset="0"/>
              </a:rPr>
              <a:t>Dr.F.X.VIRGIN</a:t>
            </a:r>
            <a:r>
              <a:rPr lang="en-IN" sz="2800" dirty="0" smtClean="0">
                <a:solidFill>
                  <a:srgbClr val="FF0000"/>
                </a:solidFill>
                <a:latin typeface="Times New Roman" panose="02020603050405020304" pitchFamily="18" charset="0"/>
                <a:cs typeface="Times New Roman" panose="02020603050405020304" pitchFamily="18" charset="0"/>
              </a:rPr>
              <a:t> </a:t>
            </a:r>
            <a:r>
              <a:rPr lang="en-IN" sz="2800" dirty="0">
                <a:solidFill>
                  <a:srgbClr val="FF0000"/>
                </a:solidFill>
                <a:latin typeface="Times New Roman" panose="02020603050405020304" pitchFamily="18" charset="0"/>
                <a:cs typeface="Times New Roman" panose="02020603050405020304" pitchFamily="18" charset="0"/>
              </a:rPr>
              <a:t>FRAGA M.COM., </a:t>
            </a:r>
            <a:r>
              <a:rPr lang="en-IN" sz="2800" dirty="0" smtClean="0">
                <a:solidFill>
                  <a:srgbClr val="FF0000"/>
                </a:solidFill>
                <a:latin typeface="Times New Roman" panose="02020603050405020304" pitchFamily="18" charset="0"/>
                <a:cs typeface="Times New Roman" panose="02020603050405020304" pitchFamily="18" charset="0"/>
              </a:rPr>
              <a:t>B.Ed. M.Phil.Ph.D </a:t>
            </a:r>
          </a:p>
          <a:p>
            <a:pPr marL="0" lvl="0" indent="0" algn="ctr">
              <a:buNone/>
            </a:pPr>
            <a:r>
              <a:rPr lang="en-IN" sz="2800" dirty="0" smtClean="0">
                <a:solidFill>
                  <a:srgbClr val="FF0000"/>
                </a:solidFill>
                <a:latin typeface="Times New Roman" panose="02020603050405020304" pitchFamily="18" charset="0"/>
                <a:cs typeface="Times New Roman" panose="02020603050405020304" pitchFamily="18" charset="0"/>
              </a:rPr>
              <a:t> </a:t>
            </a:r>
            <a:r>
              <a:rPr lang="en-IN" sz="2800" dirty="0">
                <a:solidFill>
                  <a:srgbClr val="FF0000"/>
                </a:solidFill>
                <a:latin typeface="Times New Roman" panose="02020603050405020304" pitchFamily="18" charset="0"/>
                <a:cs typeface="Times New Roman" panose="02020603050405020304" pitchFamily="18" charset="0"/>
              </a:rPr>
              <a:t>ASSISTANT </a:t>
            </a:r>
            <a:r>
              <a:rPr lang="en-IN" sz="2800" dirty="0" smtClean="0">
                <a:solidFill>
                  <a:srgbClr val="FF0000"/>
                </a:solidFill>
                <a:latin typeface="Times New Roman" panose="02020603050405020304" pitchFamily="18" charset="0"/>
                <a:cs typeface="Times New Roman" panose="02020603050405020304" pitchFamily="18" charset="0"/>
              </a:rPr>
              <a:t>PROFESSOR</a:t>
            </a:r>
            <a:endParaRPr lang="en-US" sz="28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4114800"/>
          </a:xfrm>
          <a:prstGeom prst="rect">
            <a:avLst/>
          </a:prstGeom>
        </p:spPr>
      </p:pic>
    </p:spTree>
    <p:extLst>
      <p:ext uri="{BB962C8B-B14F-4D97-AF65-F5344CB8AC3E}">
        <p14:creationId xmlns:p14="http://schemas.microsoft.com/office/powerpoint/2010/main" xmlns="" val="4133434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MEANING OF PRODUCT MIX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IN" sz="2800" dirty="0" smtClean="0">
                <a:latin typeface="Times New Roman" panose="02020603050405020304" pitchFamily="18" charset="0"/>
                <a:cs typeface="Times New Roman" panose="02020603050405020304" pitchFamily="18" charset="0"/>
              </a:rPr>
              <a:t>The physical features of the product, or the intangible aspects  of the service</a:t>
            </a:r>
          </a:p>
          <a:p>
            <a:r>
              <a:rPr lang="en-IN" sz="2800" dirty="0" smtClean="0">
                <a:latin typeface="Times New Roman" panose="02020603050405020304" pitchFamily="18" charset="0"/>
                <a:cs typeface="Times New Roman" panose="02020603050405020304" pitchFamily="18" charset="0"/>
              </a:rPr>
              <a:t>This covers things that make the product more attractive to buy.</a:t>
            </a:r>
          </a:p>
          <a:p>
            <a:r>
              <a:rPr lang="en-IN" sz="2800" dirty="0" smtClean="0">
                <a:latin typeface="Times New Roman" panose="02020603050405020304" pitchFamily="18" charset="0"/>
                <a:cs typeface="Times New Roman" panose="02020603050405020304" pitchFamily="18" charset="0"/>
              </a:rPr>
              <a:t>Set of all product offered for sale by a company.</a:t>
            </a:r>
          </a:p>
          <a:p>
            <a:r>
              <a:rPr lang="en-IN" sz="2800" dirty="0" smtClean="0">
                <a:latin typeface="Times New Roman" panose="02020603050405020304" pitchFamily="18" charset="0"/>
                <a:cs typeface="Times New Roman" panose="02020603050405020304" pitchFamily="18" charset="0"/>
              </a:rPr>
              <a:t>Any company’s product mix has four dimension:</a:t>
            </a:r>
          </a:p>
          <a:p>
            <a:pPr marL="514350" indent="-514350">
              <a:buFont typeface="+mj-lt"/>
              <a:buAutoNum type="arabicPeriod"/>
            </a:pPr>
            <a:r>
              <a:rPr lang="en-IN" sz="2800" dirty="0" smtClean="0">
                <a:latin typeface="Times New Roman" panose="02020603050405020304" pitchFamily="18" charset="0"/>
                <a:cs typeface="Times New Roman" panose="02020603050405020304" pitchFamily="18" charset="0"/>
              </a:rPr>
              <a:t>Width</a:t>
            </a:r>
          </a:p>
          <a:p>
            <a:pPr marL="514350" indent="-514350">
              <a:buFont typeface="+mj-lt"/>
              <a:buAutoNum type="arabicPeriod"/>
            </a:pPr>
            <a:r>
              <a:rPr lang="en-IN" sz="2800" dirty="0" smtClean="0">
                <a:latin typeface="Times New Roman" panose="02020603050405020304" pitchFamily="18" charset="0"/>
                <a:cs typeface="Times New Roman" panose="02020603050405020304" pitchFamily="18" charset="0"/>
              </a:rPr>
              <a:t>Length</a:t>
            </a:r>
          </a:p>
          <a:p>
            <a:pPr marL="514350" indent="-514350">
              <a:buFont typeface="+mj-lt"/>
              <a:buAutoNum type="arabicPeriod"/>
            </a:pPr>
            <a:r>
              <a:rPr lang="en-IN" sz="2800" dirty="0" smtClean="0">
                <a:latin typeface="Times New Roman" panose="02020603050405020304" pitchFamily="18" charset="0"/>
                <a:cs typeface="Times New Roman" panose="02020603050405020304" pitchFamily="18" charset="0"/>
              </a:rPr>
              <a:t>Depth</a:t>
            </a:r>
          </a:p>
          <a:p>
            <a:pPr marL="514350" indent="-514350">
              <a:buFont typeface="+mj-lt"/>
              <a:buAutoNum type="arabicPeriod"/>
            </a:pPr>
            <a:r>
              <a:rPr lang="en-IN" sz="2800" dirty="0" smtClean="0">
                <a:latin typeface="Times New Roman" panose="02020603050405020304" pitchFamily="18" charset="0"/>
                <a:cs typeface="Times New Roman" panose="02020603050405020304" pitchFamily="18" charset="0"/>
              </a:rPr>
              <a:t>Consistency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59151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Times New Roman" panose="02020603050405020304" pitchFamily="18" charset="0"/>
                <a:cs typeface="Times New Roman" panose="02020603050405020304" pitchFamily="18" charset="0"/>
              </a:rPr>
              <a:t>PRODUCT MIX FOUR DIMENSIONS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IN" sz="2400" dirty="0" smtClean="0">
                <a:solidFill>
                  <a:srgbClr val="FF0000"/>
                </a:solidFill>
                <a:latin typeface="Times New Roman" panose="02020603050405020304" pitchFamily="18" charset="0"/>
                <a:cs typeface="Times New Roman" panose="02020603050405020304" pitchFamily="18" charset="0"/>
              </a:rPr>
              <a:t>Width: </a:t>
            </a:r>
            <a:r>
              <a:rPr lang="en-IN" sz="2400" dirty="0" smtClean="0">
                <a:latin typeface="Times New Roman" panose="02020603050405020304" pitchFamily="18" charset="0"/>
                <a:cs typeface="Times New Roman" panose="02020603050405020304" pitchFamily="18" charset="0"/>
              </a:rPr>
              <a:t>Number of different product lines carries by the company.</a:t>
            </a:r>
          </a:p>
          <a:p>
            <a:r>
              <a:rPr lang="en-IN" sz="2400" dirty="0" smtClean="0">
                <a:solidFill>
                  <a:srgbClr val="FF0000"/>
                </a:solidFill>
                <a:latin typeface="Times New Roman" panose="02020603050405020304" pitchFamily="18" charset="0"/>
                <a:cs typeface="Times New Roman" panose="02020603050405020304" pitchFamily="18" charset="0"/>
              </a:rPr>
              <a:t>Length: </a:t>
            </a:r>
            <a:r>
              <a:rPr lang="en-IN" sz="2400" dirty="0" smtClean="0">
                <a:latin typeface="Times New Roman" panose="02020603050405020304" pitchFamily="18" charset="0"/>
                <a:cs typeface="Times New Roman" panose="02020603050405020304" pitchFamily="18" charset="0"/>
              </a:rPr>
              <a:t>Total number of items in the product mix of the company.</a:t>
            </a:r>
          </a:p>
          <a:p>
            <a:r>
              <a:rPr lang="en-IN" sz="2400" dirty="0" smtClean="0">
                <a:solidFill>
                  <a:srgbClr val="FF0000"/>
                </a:solidFill>
                <a:latin typeface="Times New Roman" panose="02020603050405020304" pitchFamily="18" charset="0"/>
                <a:cs typeface="Times New Roman" panose="02020603050405020304" pitchFamily="18" charset="0"/>
              </a:rPr>
              <a:t>Depth: </a:t>
            </a:r>
            <a:r>
              <a:rPr lang="en-IN" sz="2400" dirty="0" smtClean="0">
                <a:latin typeface="Times New Roman" panose="02020603050405020304" pitchFamily="18" charset="0"/>
                <a:cs typeface="Times New Roman" panose="02020603050405020304" pitchFamily="18" charset="0"/>
              </a:rPr>
              <a:t>Assortment of size, colour and models offered in each item of a product line.</a:t>
            </a:r>
          </a:p>
          <a:p>
            <a:r>
              <a:rPr lang="en-IN" sz="2400" dirty="0" smtClean="0">
                <a:solidFill>
                  <a:srgbClr val="FF0000"/>
                </a:solidFill>
                <a:latin typeface="Times New Roman" panose="02020603050405020304" pitchFamily="18" charset="0"/>
                <a:cs typeface="Times New Roman" panose="02020603050405020304" pitchFamily="18" charset="0"/>
              </a:rPr>
              <a:t>Consistency: </a:t>
            </a:r>
            <a:r>
              <a:rPr lang="en-IN" sz="2400" dirty="0" smtClean="0">
                <a:latin typeface="Times New Roman" panose="02020603050405020304" pitchFamily="18" charset="0"/>
                <a:cs typeface="Times New Roman" panose="02020603050405020304" pitchFamily="18" charset="0"/>
              </a:rPr>
              <a:t>It refers to the relationship of various product line either in their use, production requirement, distribution channel or other way.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16735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PRODUCT MIX DECISION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IN" sz="2800" dirty="0" smtClean="0">
                <a:solidFill>
                  <a:srgbClr val="002060"/>
                </a:solidFill>
                <a:latin typeface="Times New Roman" panose="02020603050405020304" pitchFamily="18" charset="0"/>
                <a:cs typeface="Times New Roman" panose="02020603050405020304" pitchFamily="18" charset="0"/>
              </a:rPr>
              <a:t>Product line analysis: </a:t>
            </a:r>
          </a:p>
          <a:p>
            <a:pPr marL="0" indent="0">
              <a:buNone/>
            </a:pPr>
            <a:r>
              <a:rPr lang="en-IN" sz="2800" dirty="0" smtClean="0">
                <a:latin typeface="Times New Roman" panose="02020603050405020304" pitchFamily="18" charset="0"/>
                <a:cs typeface="Times New Roman" panose="02020603050405020304" pitchFamily="18" charset="0"/>
              </a:rPr>
              <a:t>                          Taking decision regarding whether adding new product line or not, lengthen the existing product line or not, analysis of product line is useful.</a:t>
            </a:r>
          </a:p>
          <a:p>
            <a:pPr>
              <a:buFont typeface="Wingdings" panose="05000000000000000000" pitchFamily="2" charset="2"/>
              <a:buChar char="Ø"/>
            </a:pPr>
            <a:r>
              <a:rPr lang="en-IN" sz="2800" dirty="0" smtClean="0">
                <a:solidFill>
                  <a:srgbClr val="002060"/>
                </a:solidFill>
                <a:latin typeface="Times New Roman" panose="02020603050405020304" pitchFamily="18" charset="0"/>
                <a:cs typeface="Times New Roman" panose="02020603050405020304" pitchFamily="18" charset="0"/>
              </a:rPr>
              <a:t>Market profile</a:t>
            </a:r>
          </a:p>
          <a:p>
            <a:pPr marL="0" indent="0">
              <a:buNone/>
            </a:pPr>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P</a:t>
            </a:r>
            <a:r>
              <a:rPr lang="en-IN" sz="2800" dirty="0" smtClean="0">
                <a:latin typeface="Times New Roman" panose="02020603050405020304" pitchFamily="18" charset="0"/>
                <a:cs typeface="Times New Roman" panose="02020603050405020304" pitchFamily="18" charset="0"/>
              </a:rPr>
              <a:t>roduct line manager must review the position of its company’s product line against competitors lines.</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79053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anose="02020603050405020304" pitchFamily="18" charset="0"/>
                <a:cs typeface="Times New Roman" panose="02020603050405020304" pitchFamily="18" charset="0"/>
              </a:rPr>
              <a:t>INCREASE AND DECREASEING THR PRODUCT LINE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IN" sz="2000" dirty="0" smtClean="0">
                <a:solidFill>
                  <a:srgbClr val="FF0000"/>
                </a:solidFill>
                <a:latin typeface="Times New Roman" panose="02020603050405020304" pitchFamily="18" charset="0"/>
                <a:cs typeface="Times New Roman" panose="02020603050405020304" pitchFamily="18" charset="0"/>
              </a:rPr>
              <a:t>INCREASING THE PRODUCT LINE</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Downward stretch strategy</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Upward stretch strategy</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Two way stretch strategy</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Line filling strategy</a:t>
            </a:r>
          </a:p>
          <a:p>
            <a:pPr marL="0" indent="0">
              <a:buNone/>
            </a:pPr>
            <a:r>
              <a:rPr lang="en-IN" sz="2000" dirty="0" smtClean="0">
                <a:solidFill>
                  <a:srgbClr val="FF0000"/>
                </a:solidFill>
                <a:latin typeface="Times New Roman" panose="02020603050405020304" pitchFamily="18" charset="0"/>
                <a:cs typeface="Times New Roman" panose="02020603050405020304" pitchFamily="18" charset="0"/>
              </a:rPr>
              <a:t>DECREASING THE PRODUCT LINE</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They are not successful</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They reach the decline stage of PLC</a:t>
            </a:r>
          </a:p>
          <a:p>
            <a:pPr>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Long product line marketing costs are too high.</a:t>
            </a:r>
          </a:p>
        </p:txBody>
      </p:sp>
    </p:spTree>
    <p:extLst>
      <p:ext uri="{BB962C8B-B14F-4D97-AF65-F5344CB8AC3E}">
        <p14:creationId xmlns:p14="http://schemas.microsoft.com/office/powerpoint/2010/main" xmlns="" val="624659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PRODUCT MIX STRATEGIES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IN" sz="5400" dirty="0" smtClean="0">
                <a:latin typeface="Times New Roman" panose="02020603050405020304" pitchFamily="18" charset="0"/>
                <a:cs typeface="Times New Roman" panose="02020603050405020304" pitchFamily="18" charset="0"/>
              </a:rPr>
              <a:t>The product mix consists of all product lines and individual products marketed by the firm.</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72765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dirty="0" smtClean="0">
                <a:latin typeface="Times New Roman" panose="02020603050405020304" pitchFamily="18" charset="0"/>
                <a:cs typeface="Times New Roman" panose="02020603050405020304" pitchFamily="18" charset="0"/>
              </a:rPr>
              <a:t>CONCLUSION</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smtClean="0">
                <a:latin typeface="Times New Roman" panose="02020603050405020304" pitchFamily="18" charset="0"/>
                <a:cs typeface="Times New Roman" panose="02020603050405020304" pitchFamily="18" charset="0"/>
              </a:rPr>
              <a:t>Implementation of a NPD process with stages has helped businesses focus their new product investment on the most potentially rewarding projects.</a:t>
            </a:r>
          </a:p>
          <a:p>
            <a:r>
              <a:rPr lang="en-IN" dirty="0" smtClean="0">
                <a:latin typeface="Times New Roman" panose="02020603050405020304" pitchFamily="18" charset="0"/>
                <a:cs typeface="Times New Roman" panose="02020603050405020304" pitchFamily="18" charset="0"/>
              </a:rPr>
              <a:t>It has shortened the time between idea and revenue by orchestrating the complex set of activities required for the commercial success of new products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98787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 y="0"/>
            <a:ext cx="9144000" cy="6858000"/>
          </a:xfrm>
        </p:spPr>
      </p:pic>
    </p:spTree>
    <p:extLst>
      <p:ext uri="{BB962C8B-B14F-4D97-AF65-F5344CB8AC3E}">
        <p14:creationId xmlns:p14="http://schemas.microsoft.com/office/powerpoint/2010/main" xmlns="" val="521920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INTRODUCTION OF NEW PRODUCT  DEVLOPMENT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sz="2400" dirty="0" smtClean="0">
                <a:latin typeface="Times New Roman" pitchFamily="18" charset="0"/>
                <a:cs typeface="Times New Roman" pitchFamily="18" charset="0"/>
              </a:rPr>
              <a:t>New products are the lifeblood of a company – more revenue, more growth, more profits.</a:t>
            </a:r>
          </a:p>
          <a:p>
            <a:r>
              <a:rPr lang="en-US" sz="2400" dirty="0" smtClean="0">
                <a:latin typeface="Times New Roman" pitchFamily="18" charset="0"/>
                <a:cs typeface="Times New Roman" pitchFamily="18" charset="0"/>
              </a:rPr>
              <a:t>It is increasing difficult to identify blockbuster products that will transform the market, but continuous innovation can given edge to the company in the marketplace.</a:t>
            </a:r>
          </a:p>
          <a:p>
            <a:r>
              <a:rPr lang="en-US" sz="2400" dirty="0" smtClean="0">
                <a:latin typeface="Times New Roman" pitchFamily="18" charset="0"/>
                <a:cs typeface="Times New Roman" pitchFamily="18" charset="0"/>
              </a:rPr>
              <a:t>Companies typically must create a strong R&amp;D to pull off innovation success.</a:t>
            </a:r>
          </a:p>
          <a:p>
            <a:r>
              <a:rPr lang="en-US" sz="2400" dirty="0" smtClean="0">
                <a:latin typeface="Times New Roman" pitchFamily="18" charset="0"/>
                <a:cs typeface="Times New Roman" pitchFamily="18" charset="0"/>
              </a:rPr>
              <a:t>High tech firms such as computer, consumer electronics, and software firms seek radical innovation.</a:t>
            </a:r>
          </a:p>
          <a:p>
            <a:r>
              <a:rPr lang="en-US" sz="2400" dirty="0" smtClean="0">
                <a:latin typeface="Times New Roman" pitchFamily="18" charset="0"/>
                <a:cs typeface="Times New Roman" pitchFamily="18" charset="0"/>
              </a:rPr>
              <a:t>In other words, you can improve an existing product to perform better in the marketplace than your competitors.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93735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MEANING OF PRODUCT DEVLOPMENT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800" dirty="0" smtClean="0">
                <a:latin typeface="Times New Roman" pitchFamily="18" charset="0"/>
                <a:cs typeface="Times New Roman" pitchFamily="18" charset="0"/>
              </a:rPr>
              <a:t>The creation of products with new or different characteristics that offer new or additional benefits to the customer.</a:t>
            </a:r>
          </a:p>
          <a:p>
            <a:r>
              <a:rPr lang="en-US" sz="2800" dirty="0" smtClean="0">
                <a:latin typeface="Times New Roman" pitchFamily="18" charset="0"/>
                <a:cs typeface="Times New Roman" pitchFamily="18" charset="0"/>
              </a:rPr>
              <a:t>Product development may involve modification of an existing product or its presentation, or formulation of an entirely new product that satisfies a newly defined customer want or market niche.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66435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MEANING OF NEW PRODUCT DEVELOPMENT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New Product Development(NPD) is the compete process of bringing a new product or service to market.</a:t>
            </a: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New product development may be done to develop an item to compete with a particular product or may be done to improve an already established product.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57949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STEPS OF NEW PRODUCT DEVEOPMENT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Idea Generation </a:t>
            </a:r>
          </a:p>
          <a:p>
            <a:r>
              <a:rPr lang="en-US" dirty="0" smtClean="0"/>
              <a:t>Idea screening</a:t>
            </a:r>
          </a:p>
          <a:p>
            <a:r>
              <a:rPr lang="en-US" dirty="0" smtClean="0"/>
              <a:t>Concept testing</a:t>
            </a:r>
          </a:p>
          <a:p>
            <a:r>
              <a:rPr lang="en-US" dirty="0" smtClean="0"/>
              <a:t>Business analysis</a:t>
            </a:r>
          </a:p>
          <a:p>
            <a:r>
              <a:rPr lang="en-US" dirty="0" smtClean="0"/>
              <a:t>Product development</a:t>
            </a:r>
          </a:p>
          <a:p>
            <a:r>
              <a:rPr lang="en-US" dirty="0" smtClean="0"/>
              <a:t>Test marketing</a:t>
            </a:r>
          </a:p>
          <a:p>
            <a:r>
              <a:rPr lang="en-US" dirty="0" smtClean="0"/>
              <a:t>Commercialization</a:t>
            </a:r>
          </a:p>
          <a:p>
            <a:r>
              <a:rPr lang="en-US" dirty="0" smtClean="0"/>
              <a:t>Review of marker performance</a:t>
            </a:r>
            <a:endParaRPr lang="en-US" dirty="0"/>
          </a:p>
        </p:txBody>
      </p:sp>
    </p:spTree>
    <p:extLst>
      <p:ext uri="{BB962C8B-B14F-4D97-AF65-F5344CB8AC3E}">
        <p14:creationId xmlns:p14="http://schemas.microsoft.com/office/powerpoint/2010/main" xmlns="" val="2131743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MANAGEMENT OF PRODUCT LIFE CYCLE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sz="2400" dirty="0" smtClean="0">
                <a:latin typeface="Times New Roman" pitchFamily="18" charset="0"/>
                <a:cs typeface="Times New Roman" pitchFamily="18" charset="0"/>
              </a:rPr>
              <a:t>Product life cycle management is the succession of strategies by business management as a product goes through its life cycle. The conditions in which a product is sold changes over time and must be managed as it moves through its succession of stages.</a:t>
            </a:r>
          </a:p>
          <a:p>
            <a:r>
              <a:rPr lang="en-US" sz="2400" dirty="0" smtClean="0">
                <a:latin typeface="Times New Roman" pitchFamily="18" charset="0"/>
                <a:cs typeface="Times New Roman" pitchFamily="18" charset="0"/>
              </a:rPr>
              <a:t>Product life cycle management makes the following three assumptions:</a:t>
            </a:r>
          </a:p>
          <a:p>
            <a:pPr marL="514350" indent="-514350">
              <a:buFont typeface="+mj-lt"/>
              <a:buAutoNum type="romanLcPeriod"/>
            </a:pPr>
            <a:r>
              <a:rPr lang="en-US" sz="2400" dirty="0" smtClean="0">
                <a:latin typeface="Times New Roman" pitchFamily="18" charset="0"/>
                <a:cs typeface="Times New Roman" pitchFamily="18" charset="0"/>
              </a:rPr>
              <a:t>Products have a limited life and thus every product has a life cycle.</a:t>
            </a:r>
          </a:p>
          <a:p>
            <a:pPr marL="514350" indent="-514350">
              <a:buFont typeface="+mj-lt"/>
              <a:buAutoNum type="romanLcPeriod"/>
            </a:pPr>
            <a:r>
              <a:rPr lang="en-US" sz="2400" dirty="0" smtClean="0">
                <a:latin typeface="Times New Roman" pitchFamily="18" charset="0"/>
                <a:cs typeface="Times New Roman" pitchFamily="18" charset="0"/>
              </a:rPr>
              <a:t>Product sales pass through distinct stages, each posing different challenges, opportunities, and problems to the seller.</a:t>
            </a:r>
          </a:p>
          <a:p>
            <a:pPr marL="514350" indent="-514350">
              <a:buFont typeface="+mj-lt"/>
              <a:buAutoNum type="romanLcPeriod"/>
            </a:pPr>
            <a:r>
              <a:rPr lang="en-US" sz="2400" dirty="0" smtClean="0">
                <a:latin typeface="Times New Roman" pitchFamily="18" charset="0"/>
                <a:cs typeface="Times New Roman" pitchFamily="18" charset="0"/>
              </a:rPr>
              <a:t>Products require different marketing, financing, manufacturing, purchasing and human resource </a:t>
            </a:r>
            <a:r>
              <a:rPr lang="en-US" sz="2400" dirty="0" err="1" smtClean="0">
                <a:latin typeface="Times New Roman" pitchFamily="18" charset="0"/>
                <a:cs typeface="Times New Roman" pitchFamily="18" charset="0"/>
              </a:rPr>
              <a:t>stratagies</a:t>
            </a:r>
            <a:r>
              <a:rPr lang="en-US" sz="2400" dirty="0" smtClean="0">
                <a:latin typeface="Times New Roman" pitchFamily="18" charset="0"/>
                <a:cs typeface="Times New Roman" pitchFamily="18" charset="0"/>
              </a:rPr>
              <a:t> in each  life cycle stage.</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563147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EXTENDING THE PLC</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Advertising</a:t>
            </a:r>
          </a:p>
          <a:p>
            <a:r>
              <a:rPr lang="en-US" dirty="0" smtClean="0"/>
              <a:t>Exploring and expanding to new markets</a:t>
            </a:r>
          </a:p>
          <a:p>
            <a:r>
              <a:rPr lang="en-US" dirty="0" smtClean="0"/>
              <a:t>Price reduction</a:t>
            </a:r>
          </a:p>
          <a:p>
            <a:r>
              <a:rPr lang="en-US" dirty="0" smtClean="0"/>
              <a:t>Adding new features</a:t>
            </a:r>
          </a:p>
          <a:p>
            <a:r>
              <a:rPr lang="en-US" dirty="0" smtClean="0"/>
              <a:t>Packaging</a:t>
            </a:r>
          </a:p>
          <a:p>
            <a:r>
              <a:rPr lang="en-US" dirty="0" smtClean="0"/>
              <a:t>Changing customer consumption habits</a:t>
            </a:r>
          </a:p>
          <a:p>
            <a:r>
              <a:rPr lang="en-US" dirty="0" smtClean="0"/>
              <a:t>Special promotions</a:t>
            </a:r>
          </a:p>
          <a:p>
            <a:r>
              <a:rPr lang="en-US" dirty="0" smtClean="0"/>
              <a:t>Heightening interest</a:t>
            </a:r>
          </a:p>
          <a:p>
            <a:endParaRPr lang="en-US" dirty="0"/>
          </a:p>
        </p:txBody>
      </p:sp>
    </p:spTree>
    <p:extLst>
      <p:ext uri="{BB962C8B-B14F-4D97-AF65-F5344CB8AC3E}">
        <p14:creationId xmlns:p14="http://schemas.microsoft.com/office/powerpoint/2010/main" xmlns="" val="3529829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Times New Roman" pitchFamily="18" charset="0"/>
                <a:cs typeface="Times New Roman" pitchFamily="18" charset="0"/>
              </a:rPr>
              <a:t>STAGES OF PLC</a:t>
            </a:r>
            <a:endParaRPr lang="en-US" sz="5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sz="4800" dirty="0" smtClean="0">
                <a:latin typeface="Times New Roman" pitchFamily="18" charset="0"/>
                <a:cs typeface="Times New Roman" pitchFamily="18" charset="0"/>
              </a:rPr>
              <a:t>Market  introduction stage</a:t>
            </a:r>
          </a:p>
          <a:p>
            <a:r>
              <a:rPr lang="en-US" sz="4800" dirty="0" smtClean="0">
                <a:latin typeface="Times New Roman" pitchFamily="18" charset="0"/>
                <a:cs typeface="Times New Roman" pitchFamily="18" charset="0"/>
              </a:rPr>
              <a:t>Growth stage</a:t>
            </a:r>
          </a:p>
          <a:p>
            <a:r>
              <a:rPr lang="en-US" sz="4800" dirty="0" smtClean="0">
                <a:latin typeface="Times New Roman" pitchFamily="18" charset="0"/>
                <a:cs typeface="Times New Roman" pitchFamily="18" charset="0"/>
              </a:rPr>
              <a:t>Maturity stage</a:t>
            </a:r>
          </a:p>
          <a:p>
            <a:r>
              <a:rPr lang="en-US" sz="4800" dirty="0" smtClean="0">
                <a:latin typeface="Times New Roman" pitchFamily="18" charset="0"/>
                <a:cs typeface="Times New Roman" pitchFamily="18" charset="0"/>
              </a:rPr>
              <a:t>Saturation and decline stage</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73033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MEANING OF PRODUCT LINE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IN" sz="2800" dirty="0" smtClean="0">
                <a:latin typeface="Times New Roman" panose="02020603050405020304" pitchFamily="18" charset="0"/>
                <a:cs typeface="Times New Roman" panose="02020603050405020304" pitchFamily="18" charset="0"/>
              </a:rPr>
              <a:t>A product line is a group related products under a single brand sold by the same company. Companies sell multiple product lines under their various brands. Companies often expand their offerings by adding to existing product lines, because consumers are more likely to purchase products from brands with which they are already familiar.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7863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162</TotalTime>
  <Words>745</Words>
  <Application>Microsoft Office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  </vt:lpstr>
      <vt:lpstr>INTRODUCTION OF NEW PRODUCT  DEVLOPMENT</vt:lpstr>
      <vt:lpstr>MEANING OF PRODUCT DEVLOPMENT</vt:lpstr>
      <vt:lpstr>MEANING OF NEW PRODUCT DEVELOPMENT</vt:lpstr>
      <vt:lpstr>STEPS OF NEW PRODUCT DEVEOPMENT</vt:lpstr>
      <vt:lpstr>MANAGEMENT OF PRODUCT LIFE CYCLE</vt:lpstr>
      <vt:lpstr>EXTENDING THE PLC</vt:lpstr>
      <vt:lpstr>STAGES OF PLC</vt:lpstr>
      <vt:lpstr>MEANING OF PRODUCT LINE</vt:lpstr>
      <vt:lpstr>MEANING OF PRODUCT MIX </vt:lpstr>
      <vt:lpstr>PRODUCT MIX FOUR DIMENSIONS</vt:lpstr>
      <vt:lpstr>PRODUCT MIX DECISION</vt:lpstr>
      <vt:lpstr>INCREASE AND DECREASEING THR PRODUCT LINE</vt:lpstr>
      <vt:lpstr>PRODUCT MIX STRATEGIES</vt:lpstr>
      <vt:lpstr>CONCLUSION</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ASIS</dc:creator>
  <cp:lastModifiedBy>admin</cp:lastModifiedBy>
  <cp:revision>22</cp:revision>
  <dcterms:created xsi:type="dcterms:W3CDTF">2006-08-16T00:00:00Z</dcterms:created>
  <dcterms:modified xsi:type="dcterms:W3CDTF">2019-03-20T06:28:49Z</dcterms:modified>
</cp:coreProperties>
</file>